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0" r:id="rId2"/>
    <p:sldId id="257" r:id="rId3"/>
    <p:sldId id="261" r:id="rId4"/>
    <p:sldId id="262" r:id="rId5"/>
    <p:sldId id="266" r:id="rId6"/>
    <p:sldId id="267" r:id="rId7"/>
    <p:sldId id="268" r:id="rId8"/>
    <p:sldId id="263" r:id="rId9"/>
    <p:sldId id="269" r:id="rId10"/>
    <p:sldId id="270" r:id="rId11"/>
    <p:sldId id="271" r:id="rId12"/>
    <p:sldId id="272" r:id="rId13"/>
    <p:sldId id="265" r:id="rId14"/>
    <p:sldId id="273" r:id="rId15"/>
    <p:sldId id="274" r:id="rId16"/>
    <p:sldId id="258" r:id="rId1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384D5-EF0D-435D-81DE-8310B38A36A0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12F30-07F1-4731-8E40-B0F1DB818E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smtClean="0"/>
          </a:p>
        </p:txBody>
      </p:sp>
      <p:sp>
        <p:nvSpPr>
          <p:cNvPr id="132099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F3CE70-18C9-4FFB-A52C-D80B23959278}" type="slidenum">
              <a:rPr lang="nl-NL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nl-NL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5AA81-2D46-4995-B24A-65598128EADE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27711-76BB-4D07-97F7-27B60EB94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plek.org/animaties/fotosynthese/fotosynthmodelx.html" TargetMode="External"/><Relationship Id="rId2" Type="http://schemas.openxmlformats.org/officeDocument/2006/relationships/hyperlink" Target="http://www.bioplek.org/animaties/fotosynthese/fotosynthmodel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0voorbiologie.nl/index.php?cat=9&amp;id=667&amp;par=1633&amp;sub=164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RN7gIdQi_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e2TBBgpq9U" TargetMode="External"/><Relationship Id="rId2" Type="http://schemas.openxmlformats.org/officeDocument/2006/relationships/hyperlink" Target="https://www.youtube.com/watch?v=ofKp55SKz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plek.org/animaties/fotosynthese/lichtreactiex.html" TargetMode="External"/><Relationship Id="rId2" Type="http://schemas.openxmlformats.org/officeDocument/2006/relationships/hyperlink" Target="http://www.bioplek.org/animaties/fotosynthese/lichtreacti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12.3  Koolstofassimilatie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/>
          </a:bodyPr>
          <a:lstStyle/>
          <a:p>
            <a:r>
              <a:rPr lang="nl-NL" sz="2400" b="1" dirty="0" smtClean="0"/>
              <a:t>In de koolstofassimilatie</a:t>
            </a:r>
            <a:r>
              <a:rPr lang="nl-NL" sz="2400" dirty="0" smtClean="0"/>
              <a:t>:</a:t>
            </a:r>
          </a:p>
          <a:p>
            <a:r>
              <a:rPr lang="nl-NL" sz="2400" dirty="0" smtClean="0"/>
              <a:t>Wordt koolstofdioxide met de waterstof uit water vastgelegd in glucose</a:t>
            </a:r>
          </a:p>
          <a:p>
            <a:r>
              <a:rPr lang="nl-NL" sz="2400" b="1" dirty="0" smtClean="0"/>
              <a:t>De energie </a:t>
            </a:r>
            <a:r>
              <a:rPr lang="nl-NL" sz="2400" dirty="0" smtClean="0"/>
              <a:t>die hierbij wordt </a:t>
            </a:r>
            <a:r>
              <a:rPr lang="nl-NL" sz="2400" b="1" dirty="0" smtClean="0"/>
              <a:t>vastgelegd</a:t>
            </a:r>
            <a:r>
              <a:rPr lang="nl-NL" sz="2400" dirty="0" smtClean="0"/>
              <a:t>, kan afkomstig zijn: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1.  van (zon)licht    groene planten </a:t>
            </a:r>
            <a:r>
              <a:rPr lang="nl-NL" sz="2400" dirty="0" err="1" smtClean="0"/>
              <a:t>én</a:t>
            </a:r>
            <a:r>
              <a:rPr lang="nl-NL" sz="2400" dirty="0" smtClean="0"/>
              <a:t> </a:t>
            </a:r>
            <a:r>
              <a:rPr lang="nl-NL" sz="2400" dirty="0" err="1" smtClean="0"/>
              <a:t>cyanobacteriën</a:t>
            </a:r>
            <a:endParaRPr lang="nl-NL" sz="2400" dirty="0" smtClean="0"/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2.  of uit andere chemische omzettingen (</a:t>
            </a:r>
            <a:r>
              <a:rPr lang="nl-NL" sz="2400" dirty="0" err="1" smtClean="0"/>
              <a:t>chemosynthese</a:t>
            </a:r>
            <a:r>
              <a:rPr lang="nl-NL" sz="2400" dirty="0" smtClean="0"/>
              <a:t>)</a:t>
            </a:r>
          </a:p>
          <a:p>
            <a:pPr>
              <a:buNone/>
            </a:pPr>
            <a:r>
              <a:rPr lang="nl-NL" sz="2400" dirty="0"/>
              <a:t> </a:t>
            </a:r>
            <a:r>
              <a:rPr lang="nl-NL" sz="2400" dirty="0" smtClean="0"/>
              <a:t>         bijv. nitrietbacteriën, nitraatbacteriën, ijzerbacteriën,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     zwavelbacteriën etc.  De energie halen zij uit de stof waar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     ze naar </a:t>
            </a:r>
          </a:p>
          <a:p>
            <a:pPr>
              <a:buNone/>
            </a:pPr>
            <a:r>
              <a:rPr lang="nl-NL" sz="2400" dirty="0"/>
              <a:t>	 </a:t>
            </a:r>
            <a:r>
              <a:rPr lang="nl-NL" sz="2400" dirty="0" smtClean="0"/>
              <a:t>    genoemd zijn.</a:t>
            </a:r>
            <a:endParaRPr lang="nl-NL" sz="2400" dirty="0"/>
          </a:p>
        </p:txBody>
      </p:sp>
      <p:pic>
        <p:nvPicPr>
          <p:cNvPr id="4" name="Afbeelding 3" descr="koolstofassimilatie schematisc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4581128"/>
            <a:ext cx="5720664" cy="1800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12.3.3  De </a:t>
            </a:r>
            <a:r>
              <a:rPr lang="nl-NL" sz="3200" b="1" dirty="0" smtClean="0"/>
              <a:t>donkerreactie 3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Tijdens de donkerreactie wordt de energie die tijdelijk in ATP werd vastgelegd gebruikt om glucose te produceren, met hulp van CO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uit de lucht en de waterstof die in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</a:t>
            </a:r>
            <a:r>
              <a:rPr lang="nl-NL" sz="2000" dirty="0" smtClean="0"/>
              <a:t>is gebonden. Daarbij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komen </a:t>
            </a:r>
            <a:r>
              <a:rPr lang="nl-NL" sz="2000" dirty="0" smtClean="0"/>
              <a:t>ADP en NADP weer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‘</a:t>
            </a:r>
            <a:r>
              <a:rPr lang="nl-NL" sz="2000" dirty="0" smtClean="0"/>
              <a:t>terug</a:t>
            </a:r>
            <a:r>
              <a:rPr lang="nl-NL" sz="2000" dirty="0" smtClean="0"/>
              <a:t>’; </a:t>
            </a:r>
            <a:r>
              <a:rPr lang="nl-NL" sz="2000" dirty="0" smtClean="0"/>
              <a:t>deze stoffen kunnen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dan </a:t>
            </a:r>
            <a:r>
              <a:rPr lang="nl-NL" sz="2000" dirty="0" smtClean="0"/>
              <a:t>opnieuw bij de lichtreactie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dienst </a:t>
            </a:r>
            <a:r>
              <a:rPr lang="nl-NL" sz="2000" dirty="0" smtClean="0"/>
              <a:t>doen</a:t>
            </a:r>
            <a:endParaRPr lang="nl-NL" sz="2000" dirty="0"/>
          </a:p>
        </p:txBody>
      </p:sp>
      <p:pic>
        <p:nvPicPr>
          <p:cNvPr id="4" name="Afbeelding 3" descr="donker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772816"/>
            <a:ext cx="4536504" cy="5011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12.3.3  De </a:t>
            </a:r>
            <a:r>
              <a:rPr lang="nl-NL" sz="3200" b="1" dirty="0" smtClean="0"/>
              <a:t>donkerreactie 4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De donkerreactie wordt ook </a:t>
            </a:r>
            <a:r>
              <a:rPr lang="nl-NL" sz="2000" dirty="0" err="1" smtClean="0"/>
              <a:t>Calvincyclus</a:t>
            </a:r>
            <a:r>
              <a:rPr lang="nl-NL" sz="2000" dirty="0" smtClean="0"/>
              <a:t> genoemd, naar het onderzoeksteam van de heer </a:t>
            </a:r>
            <a:r>
              <a:rPr lang="nl-NL" sz="2000" dirty="0" err="1" smtClean="0"/>
              <a:t>Calvin</a:t>
            </a:r>
            <a:r>
              <a:rPr lang="nl-NL" sz="2000" dirty="0" smtClean="0"/>
              <a:t> die dit heeft uitgeplozen. Er is sprake van een </a:t>
            </a:r>
            <a:r>
              <a:rPr lang="nl-NL" sz="2000" dirty="0" err="1" smtClean="0"/>
              <a:t>cylcus</a:t>
            </a:r>
            <a:r>
              <a:rPr lang="nl-NL" sz="2000" dirty="0" smtClean="0"/>
              <a:t>, omdat het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begin- </a:t>
            </a:r>
            <a:r>
              <a:rPr lang="nl-NL" sz="2000" dirty="0" smtClean="0"/>
              <a:t>en het eindproduct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hetzelfde </a:t>
            </a:r>
            <a:r>
              <a:rPr lang="nl-NL" sz="2000" dirty="0" smtClean="0"/>
              <a:t>zijn. Per cyclus wordt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een </a:t>
            </a:r>
            <a:r>
              <a:rPr lang="nl-NL" sz="2000" dirty="0" err="1" smtClean="0"/>
              <a:t>organsich</a:t>
            </a:r>
            <a:r>
              <a:rPr lang="nl-NL" sz="2000" dirty="0" smtClean="0"/>
              <a:t> molecuul gevormd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dat </a:t>
            </a:r>
            <a:r>
              <a:rPr lang="nl-NL" sz="2000" dirty="0" smtClean="0"/>
              <a:t>uit drie koolstofatomen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bevat</a:t>
            </a:r>
            <a:r>
              <a:rPr lang="nl-NL" sz="2000" dirty="0" smtClean="0"/>
              <a:t>. Voor één </a:t>
            </a:r>
            <a:r>
              <a:rPr lang="nl-NL" sz="2000" dirty="0" err="1" smtClean="0"/>
              <a:t>glucose-molecuul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moet </a:t>
            </a:r>
            <a:r>
              <a:rPr lang="nl-NL" sz="2000" dirty="0" smtClean="0"/>
              <a:t>de cyclus dus twee keer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‘</a:t>
            </a:r>
            <a:r>
              <a:rPr lang="nl-NL" sz="2000" dirty="0" smtClean="0"/>
              <a:t>draaien’.</a:t>
            </a:r>
            <a:endParaRPr lang="nl-NL" sz="2000" dirty="0"/>
          </a:p>
        </p:txBody>
      </p:sp>
      <p:pic>
        <p:nvPicPr>
          <p:cNvPr id="4" name="Afbeelding 3" descr="donker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772816"/>
            <a:ext cx="4536504" cy="5011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12.3.3  De </a:t>
            </a:r>
            <a:r>
              <a:rPr lang="nl-NL" sz="3200" b="1" dirty="0" smtClean="0"/>
              <a:t>donkerreactie 5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lnSpcReduction="10000"/>
          </a:bodyPr>
          <a:lstStyle/>
          <a:p>
            <a:pPr fontAlgn="t"/>
            <a:r>
              <a:rPr lang="nl-NL" sz="2000" dirty="0" smtClean="0"/>
              <a:t>Samengevat vinden tijdens de donkerreactie de volgende processen plaats: </a:t>
            </a:r>
          </a:p>
          <a:p>
            <a:pPr fontAlgn="t"/>
            <a:r>
              <a:rPr lang="nl-NL" sz="2000" dirty="0" smtClean="0"/>
              <a:t>er wordt ATP uit de lichtreactie </a:t>
            </a:r>
            <a:endParaRPr lang="nl-NL" sz="2000" dirty="0" smtClean="0"/>
          </a:p>
          <a:p>
            <a:pPr fontAlgn="t"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gebruikt</a:t>
            </a:r>
            <a:r>
              <a:rPr lang="nl-NL" sz="2000" dirty="0" smtClean="0"/>
              <a:t>; </a:t>
            </a:r>
          </a:p>
          <a:p>
            <a:pPr fontAlgn="t"/>
            <a:r>
              <a:rPr lang="nl-NL" sz="2000" dirty="0" smtClean="0"/>
              <a:t>er wordt 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uit lichtreactie </a:t>
            </a:r>
            <a:endParaRPr lang="nl-NL" sz="2000" dirty="0" smtClean="0"/>
          </a:p>
          <a:p>
            <a:pPr fontAlgn="t"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gebruikt</a:t>
            </a:r>
            <a:r>
              <a:rPr lang="nl-NL" sz="2000" dirty="0" smtClean="0"/>
              <a:t>; </a:t>
            </a:r>
          </a:p>
          <a:p>
            <a:pPr fontAlgn="t"/>
            <a:r>
              <a:rPr lang="nl-NL" sz="2000" dirty="0" smtClean="0"/>
              <a:t>6CO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wordt via de </a:t>
            </a:r>
            <a:r>
              <a:rPr lang="nl-NL" sz="2000" dirty="0" err="1" smtClean="0"/>
              <a:t>Calvin-cyclus</a:t>
            </a:r>
            <a:r>
              <a:rPr lang="nl-NL" sz="2000" dirty="0" smtClean="0"/>
              <a:t> </a:t>
            </a:r>
            <a:endParaRPr lang="nl-NL" sz="2000" dirty="0" smtClean="0"/>
          </a:p>
          <a:p>
            <a:pPr fontAlgn="t"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gebruikt </a:t>
            </a:r>
            <a:r>
              <a:rPr lang="nl-NL" sz="2000" dirty="0" smtClean="0"/>
              <a:t>om C</a:t>
            </a:r>
            <a:r>
              <a:rPr lang="nl-NL" sz="2000" baseline="-25000" dirty="0" smtClean="0"/>
              <a:t>6</a:t>
            </a:r>
            <a:r>
              <a:rPr lang="nl-NL" sz="2000" dirty="0" smtClean="0"/>
              <a:t>H</a:t>
            </a:r>
            <a:r>
              <a:rPr lang="nl-NL" sz="2000" baseline="-25000" dirty="0" smtClean="0"/>
              <a:t>12</a:t>
            </a:r>
            <a:r>
              <a:rPr lang="nl-NL" sz="2000" dirty="0" smtClean="0"/>
              <a:t>O</a:t>
            </a:r>
            <a:r>
              <a:rPr lang="nl-NL" sz="2000" baseline="-25000" dirty="0" smtClean="0"/>
              <a:t>6</a:t>
            </a:r>
            <a:r>
              <a:rPr lang="nl-NL" sz="2000" dirty="0" smtClean="0"/>
              <a:t> te vormen;</a:t>
            </a:r>
          </a:p>
          <a:p>
            <a:pPr fontAlgn="t"/>
            <a:r>
              <a:rPr lang="nl-NL" sz="2000" dirty="0" smtClean="0"/>
              <a:t>de ADP en NADP komen </a:t>
            </a:r>
            <a:endParaRPr lang="nl-NL" sz="2000" dirty="0" smtClean="0"/>
          </a:p>
          <a:p>
            <a:pPr fontAlgn="t"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beschikbaar </a:t>
            </a:r>
            <a:r>
              <a:rPr lang="nl-NL" sz="2000" dirty="0" smtClean="0"/>
              <a:t>voor de lichtreactie</a:t>
            </a:r>
            <a:r>
              <a:rPr lang="nl-NL" sz="2000" dirty="0" smtClean="0"/>
              <a:t>.</a:t>
            </a:r>
          </a:p>
          <a:p>
            <a:pPr fontAlgn="t">
              <a:buNone/>
            </a:pPr>
            <a:endParaRPr lang="nl-NL" sz="2000" dirty="0" smtClean="0"/>
          </a:p>
          <a:p>
            <a:pPr fontAlgn="t">
              <a:buNone/>
            </a:pPr>
            <a:r>
              <a:rPr lang="nl-NL" sz="2000" dirty="0" smtClean="0"/>
              <a:t>De exacte serie chemische reacties </a:t>
            </a:r>
            <a:endParaRPr lang="nl-NL" sz="2000" dirty="0" smtClean="0"/>
          </a:p>
          <a:p>
            <a:pPr fontAlgn="t">
              <a:buNone/>
            </a:pPr>
            <a:r>
              <a:rPr lang="nl-NL" sz="2000" dirty="0" smtClean="0"/>
              <a:t>kun </a:t>
            </a:r>
            <a:r>
              <a:rPr lang="nl-NL" sz="2000" dirty="0" smtClean="0"/>
              <a:t>je nakijken in </a:t>
            </a:r>
            <a:r>
              <a:rPr lang="nl-NL" sz="2000" dirty="0" err="1" smtClean="0"/>
              <a:t>Binas</a:t>
            </a:r>
            <a:r>
              <a:rPr lang="nl-NL" sz="2000" dirty="0" smtClean="0"/>
              <a:t> of </a:t>
            </a:r>
            <a:r>
              <a:rPr lang="nl-NL" sz="2000" dirty="0" err="1" smtClean="0"/>
              <a:t>Biodata</a:t>
            </a:r>
            <a:r>
              <a:rPr lang="nl-NL" sz="2000" dirty="0" smtClean="0"/>
              <a:t>. </a:t>
            </a:r>
            <a:endParaRPr lang="nl-NL" sz="2000" dirty="0" smtClean="0"/>
          </a:p>
          <a:p>
            <a:pPr fontAlgn="t">
              <a:buNone/>
            </a:pPr>
            <a:r>
              <a:rPr lang="nl-NL" sz="2000" dirty="0" smtClean="0"/>
              <a:t>Deze </a:t>
            </a:r>
            <a:r>
              <a:rPr lang="nl-NL" sz="2000" dirty="0" smtClean="0">
                <a:hlinkClick r:id="rId2"/>
              </a:rPr>
              <a:t>animatie</a:t>
            </a:r>
            <a:r>
              <a:rPr lang="nl-NL" sz="2000" dirty="0" smtClean="0"/>
              <a:t> op </a:t>
            </a:r>
            <a:r>
              <a:rPr lang="nl-NL" sz="2000" dirty="0" err="1" smtClean="0"/>
              <a:t>Bioplek</a:t>
            </a:r>
            <a:r>
              <a:rPr lang="nl-NL" sz="2000" dirty="0" smtClean="0"/>
              <a:t> laat het </a:t>
            </a:r>
            <a:endParaRPr lang="nl-NL" sz="2000" dirty="0" smtClean="0"/>
          </a:p>
          <a:p>
            <a:pPr fontAlgn="t">
              <a:buNone/>
            </a:pPr>
            <a:r>
              <a:rPr lang="nl-NL" sz="2000" dirty="0" smtClean="0"/>
              <a:t>verband </a:t>
            </a:r>
            <a:r>
              <a:rPr lang="nl-NL" sz="2000" dirty="0" smtClean="0"/>
              <a:t>tussen licht- en donkerreactie </a:t>
            </a:r>
            <a:endParaRPr lang="nl-NL" sz="2000" dirty="0" smtClean="0"/>
          </a:p>
          <a:p>
            <a:pPr fontAlgn="t">
              <a:buNone/>
            </a:pPr>
            <a:r>
              <a:rPr lang="nl-NL" sz="2000" dirty="0" smtClean="0"/>
              <a:t>zien </a:t>
            </a:r>
            <a:r>
              <a:rPr lang="nl-NL" sz="2000" dirty="0" smtClean="0"/>
              <a:t>(klik </a:t>
            </a:r>
            <a:r>
              <a:rPr lang="nl-NL" sz="2000" dirty="0" smtClean="0">
                <a:hlinkClick r:id="rId3"/>
              </a:rPr>
              <a:t>hier</a:t>
            </a:r>
            <a:r>
              <a:rPr lang="nl-NL" sz="2000" dirty="0" smtClean="0"/>
              <a:t> voor de </a:t>
            </a:r>
            <a:r>
              <a:rPr lang="nl-NL" sz="2000" dirty="0" err="1" smtClean="0"/>
              <a:t>iPad</a:t>
            </a:r>
            <a:r>
              <a:rPr lang="nl-NL" sz="2000" dirty="0" smtClean="0"/>
              <a:t>). </a:t>
            </a:r>
          </a:p>
          <a:p>
            <a:pPr fontAlgn="t">
              <a:buNone/>
            </a:pPr>
            <a:endParaRPr lang="nl-NL" sz="2000" dirty="0" smtClean="0"/>
          </a:p>
          <a:p>
            <a:pPr fontAlgn="t">
              <a:buNone/>
            </a:pPr>
            <a:endParaRPr lang="nl-NL" sz="2000" dirty="0" smtClean="0"/>
          </a:p>
          <a:p>
            <a:endParaRPr lang="nl-NL" sz="2000" dirty="0"/>
          </a:p>
        </p:txBody>
      </p:sp>
      <p:pic>
        <p:nvPicPr>
          <p:cNvPr id="4" name="Afbeelding 3" descr="donkerreacti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1484785"/>
            <a:ext cx="4392488" cy="522554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Licht- en donkerreactie samen</a:t>
            </a:r>
            <a:endParaRPr lang="nl-NL" sz="3200" b="1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C77603-1187-4E1D-BB88-143F5ED888DC}" type="slidenum">
              <a:rPr lang="nl-NL" smtClean="0"/>
              <a:pPr>
                <a:defRPr/>
              </a:pPr>
              <a:t>13</a:t>
            </a:fld>
            <a:endParaRPr lang="nl-NL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628800"/>
            <a:ext cx="7324873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Tijdelijke aanduiding voor inhoud 7"/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3140968"/>
            <a:ext cx="961905" cy="8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12.3.4. </a:t>
            </a:r>
            <a:r>
              <a:rPr lang="nl-NL" sz="3200" b="1" dirty="0" err="1" smtClean="0"/>
              <a:t>Chemosynthese</a:t>
            </a:r>
            <a:r>
              <a:rPr lang="nl-NL" sz="3200" b="1" dirty="0" smtClean="0"/>
              <a:t>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/>
          </a:bodyPr>
          <a:lstStyle/>
          <a:p>
            <a:r>
              <a:rPr lang="nl-NL" sz="2400" dirty="0" smtClean="0"/>
              <a:t>Een aantal soorten bacteriën, zoals kleurloze zwavelbacteriën, </a:t>
            </a:r>
            <a:r>
              <a:rPr lang="nl-NL" sz="2400" dirty="0" err="1" smtClean="0"/>
              <a:t>nitrificerende</a:t>
            </a:r>
            <a:r>
              <a:rPr lang="nl-NL" sz="2400" dirty="0" smtClean="0"/>
              <a:t> bacteriën (nitriet -en nitraatbacteriën) en ijzerbacteriën kunnen koolstof assimileren via de </a:t>
            </a:r>
            <a:r>
              <a:rPr lang="nl-NL" sz="2400" b="1" dirty="0" err="1" smtClean="0"/>
              <a:t>chemosynthese</a:t>
            </a:r>
            <a:r>
              <a:rPr lang="nl-NL" sz="2400" dirty="0" smtClean="0"/>
              <a:t>.</a:t>
            </a:r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Ze </a:t>
            </a:r>
            <a:r>
              <a:rPr lang="nl-NL" sz="2400" dirty="0" smtClean="0"/>
              <a:t>halen </a:t>
            </a:r>
            <a:r>
              <a:rPr lang="nl-NL" sz="2400" b="1" dirty="0" smtClean="0"/>
              <a:t>energie uit oxidatiereacties</a:t>
            </a:r>
            <a:r>
              <a:rPr lang="nl-NL" sz="2400" dirty="0" smtClean="0"/>
              <a:t>, waarbij anorganische stoffen worden omgezet in andere anorganische stoffen en </a:t>
            </a:r>
            <a:r>
              <a:rPr lang="nl-NL" sz="2400" b="1" dirty="0" smtClean="0"/>
              <a:t>vormen hier ATP mee. </a:t>
            </a:r>
            <a:endParaRPr lang="nl-NL" sz="2400" b="1" dirty="0" smtClean="0"/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Dit </a:t>
            </a:r>
            <a:r>
              <a:rPr lang="nl-NL" sz="2400" b="1" dirty="0" smtClean="0"/>
              <a:t>ATP wordt weer gebruikt bij de opbouw </a:t>
            </a:r>
            <a:r>
              <a:rPr lang="nl-NL" sz="2400" dirty="0" smtClean="0"/>
              <a:t>van glucose uit koolstofdioxide.</a:t>
            </a:r>
            <a:br>
              <a:rPr lang="nl-NL" sz="2400" dirty="0" smtClean="0"/>
            </a:br>
            <a:endParaRPr lang="nl-NL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12.3.4. </a:t>
            </a:r>
            <a:r>
              <a:rPr lang="nl-NL" sz="3200" b="1" dirty="0" err="1" smtClean="0"/>
              <a:t>Chemosynthese</a:t>
            </a:r>
            <a:r>
              <a:rPr lang="nl-NL" sz="3200" b="1" dirty="0" smtClean="0"/>
              <a:t>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/>
          </a:bodyPr>
          <a:lstStyle/>
          <a:p>
            <a:r>
              <a:rPr lang="nl-NL" sz="2400" dirty="0" smtClean="0"/>
              <a:t>Voor </a:t>
            </a:r>
            <a:r>
              <a:rPr lang="nl-NL" sz="2400" b="1" dirty="0" smtClean="0"/>
              <a:t>oxidatiereacties</a:t>
            </a:r>
            <a:r>
              <a:rPr lang="nl-NL" sz="2400" dirty="0" smtClean="0"/>
              <a:t> is uiteraard zuurstof nodig.</a:t>
            </a:r>
            <a:br>
              <a:rPr lang="nl-NL" sz="2400" dirty="0" smtClean="0"/>
            </a:br>
            <a:r>
              <a:rPr lang="nl-NL" sz="2400" dirty="0" smtClean="0"/>
              <a:t>Bijvoorbeeld:</a:t>
            </a:r>
            <a:br>
              <a:rPr lang="nl-NL" sz="2400" dirty="0" smtClean="0"/>
            </a:br>
            <a:r>
              <a:rPr lang="nl-NL" sz="2400" dirty="0" err="1" smtClean="0">
                <a:hlinkClick r:id="rId2"/>
              </a:rPr>
              <a:t>Nitrificerende</a:t>
            </a:r>
            <a:r>
              <a:rPr lang="nl-NL" sz="2400" dirty="0" smtClean="0">
                <a:hlinkClick r:id="rId2"/>
              </a:rPr>
              <a:t> bacteriën</a:t>
            </a:r>
            <a:r>
              <a:rPr lang="nl-NL" sz="2400" dirty="0" smtClean="0"/>
              <a:t> gebruiken de omzetting van stikstofverbindingen om aan energie te komen:</a:t>
            </a:r>
            <a:br>
              <a:rPr lang="nl-NL" sz="2400" dirty="0" smtClean="0"/>
            </a:br>
            <a:r>
              <a:rPr lang="nl-NL" sz="2400" dirty="0" smtClean="0"/>
              <a:t>nitrietbacteriën: 2NH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 + 3O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 → 2HNO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+ 2H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 + energie</a:t>
            </a:r>
            <a:br>
              <a:rPr lang="nl-NL" sz="2400" dirty="0" smtClean="0"/>
            </a:br>
            <a:r>
              <a:rPr lang="nl-NL" sz="2400" dirty="0" smtClean="0"/>
              <a:t>nitraatbacteriën: 2HNO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+ 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 →2HNO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 + energie</a:t>
            </a:r>
            <a:br>
              <a:rPr lang="nl-NL" sz="2400" dirty="0" smtClean="0"/>
            </a:b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De </a:t>
            </a:r>
            <a:r>
              <a:rPr lang="nl-NL" sz="2400" b="1" dirty="0" smtClean="0"/>
              <a:t>energie wordt gebruikt voor de vorming van ATP</a:t>
            </a:r>
            <a:r>
              <a:rPr lang="nl-NL" sz="2400" dirty="0" smtClean="0"/>
              <a:t>, </a:t>
            </a:r>
            <a:endParaRPr lang="nl-NL" sz="2400" dirty="0" smtClean="0"/>
          </a:p>
          <a:p>
            <a:pPr>
              <a:buNone/>
            </a:pPr>
            <a:r>
              <a:rPr lang="nl-NL" sz="2400" dirty="0" smtClean="0"/>
              <a:t>	</a:t>
            </a:r>
            <a:r>
              <a:rPr lang="nl-NL" sz="2400" dirty="0" smtClean="0"/>
              <a:t>waarmee </a:t>
            </a:r>
            <a:r>
              <a:rPr lang="nl-NL" sz="2400" dirty="0" smtClean="0"/>
              <a:t>de bacteriën uit CO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en 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 glucose opbouwen</a:t>
            </a:r>
            <a:r>
              <a:rPr lang="nl-NL" sz="2400" dirty="0" smtClean="0"/>
              <a:t>.</a:t>
            </a:r>
          </a:p>
          <a:p>
            <a:pPr>
              <a:buNone/>
            </a:pP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b="1" dirty="0" err="1" smtClean="0"/>
              <a:t>Nitrificerende</a:t>
            </a:r>
            <a:r>
              <a:rPr lang="nl-NL" sz="2400" b="1" dirty="0" smtClean="0"/>
              <a:t> bac</a:t>
            </a:r>
            <a:r>
              <a:rPr lang="nl-NL" sz="2400" dirty="0" smtClean="0"/>
              <a:t>teriën kunnen (vanwege die oxidatiereacties!) alleen in een </a:t>
            </a:r>
            <a:r>
              <a:rPr lang="nl-NL" sz="2400" b="1" dirty="0" smtClean="0"/>
              <a:t>zuurstofrijke</a:t>
            </a:r>
            <a:r>
              <a:rPr lang="nl-NL" sz="2400" dirty="0" smtClean="0"/>
              <a:t> omgeving leven en </a:t>
            </a:r>
            <a:r>
              <a:rPr lang="nl-NL" sz="2400" b="1" dirty="0" smtClean="0"/>
              <a:t>spelen een belangrijke rol in de stikstofkringloop. </a:t>
            </a:r>
            <a:br>
              <a:rPr lang="nl-NL" sz="2400" b="1" dirty="0" smtClean="0"/>
            </a:br>
            <a:endParaRPr lang="nl-NL" sz="24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dirty="0" smtClean="0"/>
              <a:t>12.4   Dissimilatie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https://www.youtube.com/watch?v=lRN7gIdQi_Q</a:t>
            </a:r>
            <a:r>
              <a:rPr lang="nl-NL" dirty="0" smtClean="0"/>
              <a:t>      DISSIMILATIE  SRUTENFRANS  VWO</a:t>
            </a:r>
          </a:p>
          <a:p>
            <a:pPr>
              <a:buNone/>
            </a:pPr>
            <a:r>
              <a:rPr lang="nl-NL" dirty="0" smtClean="0"/>
              <a:t>    32 MIN. 25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Fotosynthese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https://www.youtube.com/watch?v=ofKp55SKzoM</a:t>
            </a:r>
            <a:r>
              <a:rPr lang="nl-NL" dirty="0" smtClean="0"/>
              <a:t>   2 min. 40   fotosynthese</a:t>
            </a:r>
          </a:p>
          <a:p>
            <a:endParaRPr lang="nl-NL" dirty="0" smtClean="0"/>
          </a:p>
          <a:p>
            <a:r>
              <a:rPr lang="nl-NL" dirty="0" smtClean="0">
                <a:hlinkClick r:id="rId3"/>
              </a:rPr>
              <a:t>https://www.youtube.com/watch?v=se2TBBgpq9U</a:t>
            </a:r>
            <a:r>
              <a:rPr lang="nl-NL" dirty="0" smtClean="0"/>
              <a:t>  ASSIMILATIE  De </a:t>
            </a:r>
            <a:r>
              <a:rPr lang="nl-NL" dirty="0" err="1" smtClean="0"/>
              <a:t>BiologieLeraar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    13 min. 38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 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12.3.1. Fotosynthese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400" dirty="0" smtClean="0"/>
              <a:t>Het fotosyntheseproces in een reactievergelijking:</a:t>
            </a:r>
            <a:br>
              <a:rPr lang="nl-NL" sz="2400" dirty="0" smtClean="0"/>
            </a:br>
            <a:r>
              <a:rPr lang="nl-NL" sz="2400" dirty="0" smtClean="0"/>
              <a:t>6CO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+ 12H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O* + Lichtenergie →C</a:t>
            </a:r>
            <a:r>
              <a:rPr lang="nl-NL" sz="2400" baseline="-25000" dirty="0" smtClean="0"/>
              <a:t>6</a:t>
            </a:r>
            <a:r>
              <a:rPr lang="nl-NL" sz="2400" dirty="0" smtClean="0"/>
              <a:t>H</a:t>
            </a:r>
            <a:r>
              <a:rPr lang="nl-NL" sz="2400" baseline="-25000" dirty="0" smtClean="0"/>
              <a:t>12</a:t>
            </a:r>
            <a:r>
              <a:rPr lang="nl-NL" sz="2400" dirty="0" smtClean="0"/>
              <a:t>O</a:t>
            </a:r>
            <a:r>
              <a:rPr lang="nl-NL" sz="2400" baseline="-25000" dirty="0" smtClean="0"/>
              <a:t>6</a:t>
            </a:r>
            <a:r>
              <a:rPr lang="nl-NL" sz="2400" dirty="0" smtClean="0"/>
              <a:t> + 6O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* + 6H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</a:t>
            </a:r>
            <a:br>
              <a:rPr lang="nl-NL" sz="2400" dirty="0" smtClean="0"/>
            </a:br>
            <a:r>
              <a:rPr lang="nl-NL" sz="2400" dirty="0" smtClean="0"/>
              <a:t>(*: de zuurstofatomen van het water komen als zuurstofmoleculen vrij).</a:t>
            </a:r>
          </a:p>
          <a:p>
            <a:r>
              <a:rPr lang="nl-NL" sz="2400" dirty="0" smtClean="0"/>
              <a:t>Het fotosyntheseproces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bestaat uit twee stappen: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de lichtreactie en de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donkerreactie.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Ze worden in de </a:t>
            </a:r>
          </a:p>
          <a:p>
            <a:pPr>
              <a:buNone/>
            </a:pPr>
            <a:r>
              <a:rPr lang="nl-NL" sz="2400" dirty="0" smtClean="0"/>
              <a:t>	volgende paragrafen </a:t>
            </a:r>
          </a:p>
          <a:p>
            <a:pPr>
              <a:buNone/>
            </a:pPr>
            <a:r>
              <a:rPr lang="nl-NL" sz="2400" dirty="0" smtClean="0"/>
              <a:t>	apart besproken</a:t>
            </a:r>
            <a:endParaRPr lang="nl-NL" sz="2400" dirty="0"/>
          </a:p>
        </p:txBody>
      </p:sp>
      <p:pic>
        <p:nvPicPr>
          <p:cNvPr id="4" name="Afbeelding 3" descr="organen_voor_fotosynthe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2348880"/>
            <a:ext cx="4680520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12.3.2  De </a:t>
            </a:r>
            <a:r>
              <a:rPr lang="nl-NL" sz="3200" b="1" dirty="0" smtClean="0"/>
              <a:t>lichtreactie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De</a:t>
            </a:r>
            <a:r>
              <a:rPr lang="nl-NL" sz="2000" b="1" dirty="0" smtClean="0"/>
              <a:t> lichtreactie </a:t>
            </a:r>
            <a:r>
              <a:rPr lang="nl-NL" sz="2000" dirty="0" smtClean="0"/>
              <a:t>begint als een chlorofylmolecuul wordt ‘aangeslagen’, linksonder in onderstaande figuur uitgebeeld. Een foton (=lichtpakketje) zorgt ervoor dat water wordt gesplitst (2), en dat het vrijkomende elektron naar een hoger energieniveau wordt gebracht (1). Daarom is de primaire </a:t>
            </a:r>
            <a:r>
              <a:rPr lang="nl-NL" sz="2000" dirty="0" err="1" smtClean="0"/>
              <a:t>acceptor</a:t>
            </a:r>
            <a:r>
              <a:rPr lang="nl-NL" sz="2000" dirty="0" smtClean="0"/>
              <a:t>, waarop het elektron terechtkomt, ook bovenin de figuur geplaatst.</a:t>
            </a:r>
            <a:endParaRPr lang="nl-NL" sz="2000" dirty="0"/>
          </a:p>
        </p:txBody>
      </p:sp>
      <p:pic>
        <p:nvPicPr>
          <p:cNvPr id="4" name="Afbeelding 3" descr="licht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708920"/>
            <a:ext cx="5760640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12.3.2  De </a:t>
            </a:r>
            <a:r>
              <a:rPr lang="nl-NL" sz="3200" b="1" dirty="0" smtClean="0"/>
              <a:t>lichtreactie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De </a:t>
            </a:r>
            <a:r>
              <a:rPr lang="nl-NL" sz="2000" dirty="0" err="1" smtClean="0"/>
              <a:t>elektronentransportketen</a:t>
            </a:r>
            <a:r>
              <a:rPr lang="nl-NL" sz="2000" dirty="0" smtClean="0"/>
              <a:t> (3) in de figuur is een reeks stoffen en het </a:t>
            </a:r>
            <a:r>
              <a:rPr lang="nl-NL" sz="2000" dirty="0" err="1" smtClean="0"/>
              <a:t>cytochroomcomplex</a:t>
            </a:r>
            <a:r>
              <a:rPr lang="nl-NL" sz="2000" dirty="0" smtClean="0"/>
              <a:t> die netjes naast elkaar verankerd liggen in de </a:t>
            </a:r>
            <a:r>
              <a:rPr lang="nl-NL" sz="2000" dirty="0" err="1" smtClean="0"/>
              <a:t>thylakoïdenmembranen</a:t>
            </a:r>
            <a:r>
              <a:rPr lang="nl-NL" sz="2000" dirty="0" smtClean="0"/>
              <a:t> van de bladgroenkorrel. Tijdens het overdragen van het elektron komt genoeg vrij om ATP te kunnen vormen.</a:t>
            </a:r>
            <a:endParaRPr lang="nl-NL" sz="2000" dirty="0"/>
          </a:p>
        </p:txBody>
      </p:sp>
      <p:pic>
        <p:nvPicPr>
          <p:cNvPr id="4" name="Afbeelding 3" descr="licht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708920"/>
            <a:ext cx="5760640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12.3.2  De </a:t>
            </a:r>
            <a:r>
              <a:rPr lang="nl-NL" sz="3200" b="1" dirty="0" smtClean="0"/>
              <a:t>lichtreactie 3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Twee maal zorgt een foton voor het energierijk maken van het elektron: eerst bij fotosysteem II en dan nog eens bij fotosysteem I (5). De lichtreactie eindigt als het elektron samen met twee waterstofionen (die bij het watersplitsen gevormd zijn) gebonden worden aan NADP, zodat NADPH</a:t>
            </a:r>
            <a:r>
              <a:rPr lang="nl-NL" sz="2000" baseline="-25000" dirty="0" smtClean="0"/>
              <a:t>2 </a:t>
            </a:r>
            <a:r>
              <a:rPr lang="nl-NL" sz="2000" dirty="0" smtClean="0"/>
              <a:t>ontstaat</a:t>
            </a:r>
            <a:endParaRPr lang="nl-NL" sz="2000" dirty="0"/>
          </a:p>
        </p:txBody>
      </p:sp>
      <p:pic>
        <p:nvPicPr>
          <p:cNvPr id="4" name="Afbeelding 3" descr="licht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708920"/>
            <a:ext cx="5760640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12.3.2  De </a:t>
            </a:r>
            <a:r>
              <a:rPr lang="nl-NL" sz="3200" b="1" dirty="0" smtClean="0"/>
              <a:t>lichtreactie 4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nl-NL" sz="2000" dirty="0" smtClean="0"/>
              <a:t>Hieronder </a:t>
            </a:r>
            <a:r>
              <a:rPr lang="nl-NL" sz="2000" dirty="0" smtClean="0"/>
              <a:t>staat een versimpelde weergave van de lichtreactie: </a:t>
            </a:r>
            <a:endParaRPr lang="nl-NL" sz="2000" dirty="0" smtClean="0"/>
          </a:p>
          <a:p>
            <a:pPr fontAlgn="t"/>
            <a:r>
              <a:rPr lang="nl-NL" sz="2000" dirty="0" smtClean="0"/>
              <a:t>Samenvattend:</a:t>
            </a:r>
          </a:p>
          <a:p>
            <a:pPr fontAlgn="t"/>
            <a:r>
              <a:rPr lang="nl-NL" sz="2000" dirty="0" smtClean="0"/>
              <a:t>water wordt gesplitst in zuurstof en waterstof;</a:t>
            </a:r>
          </a:p>
          <a:p>
            <a:pPr fontAlgn="t"/>
            <a:r>
              <a:rPr lang="nl-NL" sz="2000" dirty="0" smtClean="0"/>
              <a:t>waterstof uit water wordt gebonden aan NADP, zodat 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ontstaat;</a:t>
            </a:r>
          </a:p>
          <a:p>
            <a:pPr fontAlgn="t"/>
            <a:r>
              <a:rPr lang="nl-NL" sz="2000" dirty="0" smtClean="0"/>
              <a:t>lichtenergie wordt vastgelegd in ATP;</a:t>
            </a:r>
          </a:p>
          <a:p>
            <a:pPr fontAlgn="t"/>
            <a:r>
              <a:rPr lang="nl-NL" sz="2000" dirty="0" smtClean="0"/>
              <a:t>de zuurstof die gevormd verlaat de bladgroenkorrel als zuurstofgas (O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).</a:t>
            </a:r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r>
              <a:rPr lang="nl-NL" sz="2000" dirty="0" smtClean="0"/>
              <a:t>Bekijk de </a:t>
            </a:r>
            <a:r>
              <a:rPr lang="nl-NL" sz="2000" dirty="0" smtClean="0">
                <a:hlinkClick r:id="rId2"/>
              </a:rPr>
              <a:t>animatie</a:t>
            </a:r>
            <a:r>
              <a:rPr lang="nl-NL" sz="2000" dirty="0" smtClean="0"/>
              <a:t> op </a:t>
            </a:r>
            <a:r>
              <a:rPr lang="nl-NL" sz="2000" dirty="0" err="1" smtClean="0"/>
              <a:t>Bioplek</a:t>
            </a:r>
            <a:r>
              <a:rPr lang="nl-NL" sz="2000" dirty="0" smtClean="0"/>
              <a:t> </a:t>
            </a:r>
            <a:endParaRPr lang="nl-NL" sz="2000" dirty="0" smtClean="0"/>
          </a:p>
          <a:p>
            <a:r>
              <a:rPr lang="nl-NL" sz="2000" dirty="0" smtClean="0"/>
              <a:t>(</a:t>
            </a:r>
            <a:r>
              <a:rPr lang="nl-NL" sz="2000" dirty="0" smtClean="0"/>
              <a:t>klik </a:t>
            </a:r>
            <a:r>
              <a:rPr lang="nl-NL" sz="2000" dirty="0" smtClean="0">
                <a:hlinkClick r:id="rId3"/>
              </a:rPr>
              <a:t>hier</a:t>
            </a:r>
            <a:r>
              <a:rPr lang="nl-NL" sz="2000" dirty="0" smtClean="0"/>
              <a:t> voor de </a:t>
            </a:r>
            <a:r>
              <a:rPr lang="nl-NL" sz="2000" dirty="0" err="1" smtClean="0"/>
              <a:t>iPad</a:t>
            </a:r>
            <a:r>
              <a:rPr lang="nl-NL" sz="2000" dirty="0" smtClean="0"/>
              <a:t>).</a:t>
            </a:r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endParaRPr lang="nl-NL" sz="2000" dirty="0"/>
          </a:p>
        </p:txBody>
      </p:sp>
      <p:pic>
        <p:nvPicPr>
          <p:cNvPr id="5" name="Afbeelding 4" descr="lichtreactie 2 eenvoudige weergav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3149011"/>
            <a:ext cx="4492148" cy="349296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12.3.3  De </a:t>
            </a:r>
            <a:r>
              <a:rPr lang="nl-NL" sz="3200" b="1" dirty="0" smtClean="0"/>
              <a:t>donkerreactie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De </a:t>
            </a:r>
            <a:r>
              <a:rPr lang="nl-NL" sz="2000" b="1" dirty="0" smtClean="0"/>
              <a:t>donkerreactie</a:t>
            </a:r>
            <a:r>
              <a:rPr lang="nl-NL" sz="2000" dirty="0" smtClean="0"/>
              <a:t> bestaat uit processen, die niet direct van licht afhankelijk zijn. Dat ze dat indirect </a:t>
            </a:r>
            <a:r>
              <a:rPr lang="nl-NL" sz="2000" dirty="0" err="1" smtClean="0"/>
              <a:t>wél</a:t>
            </a:r>
            <a:r>
              <a:rPr lang="nl-NL" sz="2000" dirty="0" smtClean="0"/>
              <a:t> zijn, kun je aantonen: binnen enkele milliseconden na het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uitschakelen </a:t>
            </a:r>
            <a:r>
              <a:rPr lang="nl-NL" sz="2000" dirty="0" smtClean="0"/>
              <a:t>van licht stopt de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donkerreactie</a:t>
            </a:r>
            <a:r>
              <a:rPr lang="nl-NL" sz="2000" dirty="0" smtClean="0"/>
              <a:t>. Wanneer je aan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een </a:t>
            </a:r>
            <a:r>
              <a:rPr lang="nl-NL" sz="2000" dirty="0" smtClean="0"/>
              <a:t>emulsie van chloroplasten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voldoende </a:t>
            </a:r>
            <a:r>
              <a:rPr lang="nl-NL" sz="2000" dirty="0" smtClean="0"/>
              <a:t>ATP en 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geeft,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kan </a:t>
            </a:r>
            <a:r>
              <a:rPr lang="nl-NL" sz="2000" dirty="0" smtClean="0"/>
              <a:t>dit deel van het </a:t>
            </a:r>
            <a:r>
              <a:rPr lang="nl-NL" sz="2000" dirty="0" smtClean="0"/>
              <a:t>fotosynthese </a:t>
            </a:r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proces </a:t>
            </a:r>
            <a:r>
              <a:rPr lang="nl-NL" sz="2000" dirty="0" smtClean="0"/>
              <a:t>wel degelijk ook in het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donker </a:t>
            </a:r>
            <a:r>
              <a:rPr lang="nl-NL" sz="2000" dirty="0" smtClean="0"/>
              <a:t>plaatsvinden,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vandaar </a:t>
            </a:r>
            <a:r>
              <a:rPr lang="nl-NL" sz="2000" dirty="0" smtClean="0"/>
              <a:t>de </a:t>
            </a:r>
            <a:r>
              <a:rPr lang="nl-NL" sz="2000" dirty="0" smtClean="0"/>
              <a:t>naam</a:t>
            </a:r>
          </a:p>
          <a:p>
            <a:endParaRPr lang="nl-NL" sz="2000" dirty="0"/>
          </a:p>
        </p:txBody>
      </p:sp>
      <p:pic>
        <p:nvPicPr>
          <p:cNvPr id="4" name="Afbeelding 3" descr="donker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772816"/>
            <a:ext cx="4536504" cy="5011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12.3.3  De </a:t>
            </a:r>
            <a:r>
              <a:rPr lang="nl-NL" sz="3200" b="1" dirty="0" smtClean="0"/>
              <a:t>donkerreactie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Tijdens de lichtreactie werd ATP gevormd en ook 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. De cel heeft beperkte voorraden ADP en NADP. Als alle beschikbare ADP is omgezet in ATP en alle NADP in NADPH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,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zullen </a:t>
            </a:r>
            <a:r>
              <a:rPr lang="nl-NL" sz="2000" dirty="0" smtClean="0"/>
              <a:t>er geen lichtreacties meer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kunnen </a:t>
            </a:r>
            <a:r>
              <a:rPr lang="nl-NL" sz="2000" dirty="0" smtClean="0"/>
              <a:t>plaatsvinden: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de </a:t>
            </a:r>
            <a:r>
              <a:rPr lang="nl-NL" sz="2000" dirty="0" smtClean="0"/>
              <a:t>moleculen ADP en NADP </a:t>
            </a:r>
            <a:r>
              <a:rPr lang="nl-NL" sz="2000" dirty="0" smtClean="0"/>
              <a:t>zitten</a:t>
            </a:r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 </a:t>
            </a:r>
            <a:r>
              <a:rPr lang="nl-NL" sz="2000" dirty="0" smtClean="0"/>
              <a:t>‘vol’. De donkerreactie is daarom </a:t>
            </a: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essentieel </a:t>
            </a:r>
            <a:r>
              <a:rPr lang="nl-NL" sz="2000" dirty="0" smtClean="0"/>
              <a:t>om het </a:t>
            </a:r>
            <a:r>
              <a:rPr lang="nl-NL" sz="2000" dirty="0" smtClean="0"/>
              <a:t>fotosynthese </a:t>
            </a:r>
          </a:p>
          <a:p>
            <a:pPr>
              <a:buNone/>
            </a:pPr>
            <a:r>
              <a:rPr lang="nl-NL" sz="2000" dirty="0" smtClean="0"/>
              <a:t>	</a:t>
            </a:r>
            <a:r>
              <a:rPr lang="nl-NL" sz="2000" dirty="0" smtClean="0"/>
              <a:t>proces </a:t>
            </a:r>
            <a:r>
              <a:rPr lang="nl-NL" sz="2000" dirty="0" smtClean="0"/>
              <a:t>gaande te houden.</a:t>
            </a:r>
            <a:endParaRPr lang="nl-NL" sz="2000" dirty="0" smtClean="0"/>
          </a:p>
          <a:p>
            <a:endParaRPr lang="nl-NL" sz="2000" dirty="0"/>
          </a:p>
        </p:txBody>
      </p:sp>
      <p:pic>
        <p:nvPicPr>
          <p:cNvPr id="4" name="Afbeelding 3" descr="donkerreact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772816"/>
            <a:ext cx="4536504" cy="5011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368</Words>
  <Application>Microsoft Office PowerPoint</Application>
  <PresentationFormat>Diavoorstelling (4:3)</PresentationFormat>
  <Paragraphs>119</Paragraphs>
  <Slides>16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7" baseType="lpstr">
      <vt:lpstr>Office-thema</vt:lpstr>
      <vt:lpstr>12.3  Koolstofassimilatie</vt:lpstr>
      <vt:lpstr>Fotosynthese 1</vt:lpstr>
      <vt:lpstr>12.3.1. Fotosynthese 2</vt:lpstr>
      <vt:lpstr>12.3.2  De lichtreactie 1</vt:lpstr>
      <vt:lpstr>12.3.2  De lichtreactie 2</vt:lpstr>
      <vt:lpstr>12.3.2  De lichtreactie 3</vt:lpstr>
      <vt:lpstr>12.3.2  De lichtreactie 4</vt:lpstr>
      <vt:lpstr>12.3.3  De donkerreactie 1</vt:lpstr>
      <vt:lpstr>12.3.3  De donkerreactie 2</vt:lpstr>
      <vt:lpstr>12.3.3  De donkerreactie 3</vt:lpstr>
      <vt:lpstr>12.3.3  De donkerreactie 4</vt:lpstr>
      <vt:lpstr>12.3.3  De donkerreactie 5</vt:lpstr>
      <vt:lpstr>Licht- en donkerreactie samen</vt:lpstr>
      <vt:lpstr>12.3.4. Chemosynthese 1</vt:lpstr>
      <vt:lpstr>12.3.4. Chemosynthese 2</vt:lpstr>
      <vt:lpstr>12.4   Dissimilatie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12.3  Koolstofassimilatie</dc:title>
  <dc:creator>hrm</dc:creator>
  <cp:lastModifiedBy>hrm</cp:lastModifiedBy>
  <cp:revision>7</cp:revision>
  <dcterms:created xsi:type="dcterms:W3CDTF">2014-12-09T13:41:30Z</dcterms:created>
  <dcterms:modified xsi:type="dcterms:W3CDTF">2014-12-10T09:59:13Z</dcterms:modified>
</cp:coreProperties>
</file>